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8" r:id="rId12"/>
    <p:sldId id="269" r:id="rId13"/>
    <p:sldId id="266" r:id="rId14"/>
    <p:sldId id="267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28035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2178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06276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79425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31819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9292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93448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81515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6722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94972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47483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9181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FE1EB37-566B-46F9-9BB7-53D5ACA201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79343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26FBD0-D3EB-4563-9EFA-ADCD24A94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Techniques Explained (3 &amp; 4)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C44EB1-1896-441D-B32C-3C423AED94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b="1" dirty="0"/>
              <a:t>3. Apply Bandages</a:t>
            </a:r>
            <a:endParaRPr lang="en-US" dirty="0"/>
          </a:p>
          <a:p>
            <a:pPr lvl="1"/>
            <a:r>
              <a:rPr lang="en-US" dirty="0"/>
              <a:t>Once bleeding slows</a:t>
            </a:r>
          </a:p>
          <a:p>
            <a:pPr lvl="1"/>
            <a:r>
              <a:rPr lang="en-US" dirty="0"/>
              <a:t>Apply firm pressure bandage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/>
              <a:t>4. Indirect Pressure / Tourniquet (LAST RESORT)</a:t>
            </a:r>
            <a:endParaRPr lang="en-US" dirty="0"/>
          </a:p>
          <a:p>
            <a:pPr lvl="1"/>
            <a:r>
              <a:rPr lang="en-US" dirty="0"/>
              <a:t>Use only for </a:t>
            </a:r>
            <a:r>
              <a:rPr lang="en-US" b="1" dirty="0"/>
              <a:t>uncontrolled arterial bleeding</a:t>
            </a:r>
            <a:endParaRPr lang="en-US" dirty="0"/>
          </a:p>
          <a:p>
            <a:pPr lvl="1"/>
            <a:r>
              <a:rPr lang="en-US" dirty="0"/>
              <a:t>Apply </a:t>
            </a:r>
            <a:r>
              <a:rPr lang="en-US" b="1" dirty="0"/>
              <a:t>5 cm above wound</a:t>
            </a:r>
            <a:endParaRPr lang="en-US" dirty="0"/>
          </a:p>
          <a:p>
            <a:pPr lvl="1"/>
            <a:r>
              <a:rPr lang="en-US" dirty="0"/>
              <a:t>Never cover the tourniquet</a:t>
            </a:r>
          </a:p>
          <a:p>
            <a:pPr lvl="1"/>
            <a:r>
              <a:rPr lang="en-US" dirty="0"/>
              <a:t>Document </a:t>
            </a:r>
            <a:r>
              <a:rPr lang="en-US" b="1" dirty="0"/>
              <a:t>time of application</a:t>
            </a:r>
            <a:endParaRPr lang="en-US" dirty="0"/>
          </a:p>
          <a:p>
            <a:pPr lvl="1"/>
            <a:r>
              <a:rPr lang="en-US" dirty="0"/>
              <a:t>Only for limb injuries</a:t>
            </a:r>
          </a:p>
          <a:p>
            <a:endParaRPr lang="en-US" dirty="0"/>
          </a:p>
        </p:txBody>
      </p:sp>
      <p:pic>
        <p:nvPicPr>
          <p:cNvPr id="4" name="Image 279" descr="Related image">
            <a:extLst>
              <a:ext uri="{FF2B5EF4-FFF2-40B4-BE49-F238E27FC236}">
                <a16:creationId xmlns:a16="http://schemas.microsoft.com/office/drawing/2014/main" id="{6B0BBB19-D647-4437-92CA-2C972342E172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981658" y="2004661"/>
            <a:ext cx="1701800" cy="1696875"/>
          </a:xfrm>
          <a:prstGeom prst="rect">
            <a:avLst/>
          </a:prstGeom>
        </p:spPr>
      </p:pic>
      <p:pic>
        <p:nvPicPr>
          <p:cNvPr id="5" name="Image 280" descr="Related image">
            <a:extLst>
              <a:ext uri="{FF2B5EF4-FFF2-40B4-BE49-F238E27FC236}">
                <a16:creationId xmlns:a16="http://schemas.microsoft.com/office/drawing/2014/main" id="{CC9FE37C-371E-4F46-9CDA-11D94594AB6E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296400" y="3863514"/>
            <a:ext cx="1701800" cy="1992311"/>
          </a:xfrm>
          <a:prstGeom prst="rect">
            <a:avLst/>
          </a:prstGeom>
        </p:spPr>
      </p:pic>
      <p:pic>
        <p:nvPicPr>
          <p:cNvPr id="6" name="Image 281" descr="Related image">
            <a:extLst>
              <a:ext uri="{FF2B5EF4-FFF2-40B4-BE49-F238E27FC236}">
                <a16:creationId xmlns:a16="http://schemas.microsoft.com/office/drawing/2014/main" id="{F03CF9DB-3B5F-4B8B-8611-BC52D6D5587E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275830" y="3874585"/>
            <a:ext cx="1701800" cy="1992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67545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194CEF-BDED-4B5E-B88F-DB40115869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6496" y="807291"/>
            <a:ext cx="10515600" cy="1325563"/>
          </a:xfrm>
        </p:spPr>
        <p:txBody>
          <a:bodyPr/>
          <a:lstStyle/>
          <a:p>
            <a:r>
              <a:rPr lang="en-US" dirty="0"/>
              <a:t>Life Threatening Hemorrhage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18243611-E863-46BE-8F77-A31062AD6B9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9348" y="2595551"/>
            <a:ext cx="9496386" cy="2792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16814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DD1053-F124-4185-9E9A-DB703D456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62971F4A-B564-489E-BD96-D91C66EC9D4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52690" y="0"/>
            <a:ext cx="6935371" cy="6555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34469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4C5916-FEA8-4568-8FC4-B46D5AE8E1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Key Takeaways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6F6966-CD34-498B-B005-DAB384D22E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Rapid bleeding control saves lives</a:t>
            </a:r>
          </a:p>
          <a:p>
            <a:pPr lvl="0"/>
            <a:r>
              <a:rPr lang="en-US" dirty="0"/>
              <a:t>Arterial bleeding = </a:t>
            </a:r>
            <a:r>
              <a:rPr lang="en-US" b="1" dirty="0"/>
              <a:t>highest risk</a:t>
            </a:r>
            <a:endParaRPr lang="en-US" dirty="0"/>
          </a:p>
          <a:p>
            <a:pPr lvl="0"/>
            <a:r>
              <a:rPr lang="en-US" dirty="0"/>
              <a:t>Use direct pressure before tourniquet</a:t>
            </a:r>
          </a:p>
          <a:p>
            <a:pPr lvl="0"/>
            <a:r>
              <a:rPr lang="en-US" dirty="0"/>
              <a:t>Do not remove soaked dressings</a:t>
            </a:r>
          </a:p>
          <a:p>
            <a:pPr lvl="0"/>
            <a:r>
              <a:rPr lang="en-US" dirty="0"/>
              <a:t>Timely referral is essential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76767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9F2D16-A38E-45A4-8009-8432CE06C3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Reflection Questions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F996B2-F7F7-46D8-8952-93877819BB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How do you differentiate internal vs external bleeding?</a:t>
            </a:r>
          </a:p>
          <a:p>
            <a:pPr lvl="0"/>
            <a:r>
              <a:rPr lang="en-US" dirty="0"/>
              <a:t>Why is arterial bleeding more dangerous?</a:t>
            </a:r>
          </a:p>
          <a:p>
            <a:pPr lvl="0"/>
            <a:r>
              <a:rPr lang="en-US" dirty="0"/>
              <a:t>When should a tourniquet be used?</a:t>
            </a:r>
          </a:p>
          <a:p>
            <a:pPr lvl="0"/>
            <a:r>
              <a:rPr lang="en-US" dirty="0"/>
              <a:t>Why is elevation recommended?</a:t>
            </a:r>
          </a:p>
          <a:p>
            <a:pPr lvl="0"/>
            <a:r>
              <a:rPr lang="en-US" dirty="0"/>
              <a:t>What steps ensure safe transfer during Golden Hour?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7162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20D1B1-C436-43B5-BA40-57B8885EFC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472" y="400582"/>
            <a:ext cx="10846191" cy="876396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200" b="1" dirty="0">
                <a:solidFill>
                  <a:srgbClr val="002060"/>
                </a:solidFill>
              </a:rPr>
              <a:t>MODULE TWO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b="1" dirty="0">
                <a:solidFill>
                  <a:srgbClr val="002060"/>
                </a:solidFill>
              </a:rPr>
              <a:t>FIRST AID MANAGEMENT IN EMERGENCIES AT PRIMARY HEALTHCARE LEVEL</a:t>
            </a:r>
            <a:br>
              <a:rPr lang="en-US" sz="2700" b="1" dirty="0"/>
            </a:br>
            <a:br>
              <a:rPr lang="en-US" sz="2700" b="1" dirty="0"/>
            </a:br>
            <a:r>
              <a:rPr lang="en-US" sz="2000" b="1" dirty="0">
                <a:solidFill>
                  <a:srgbClr val="00B050"/>
                </a:solidFill>
              </a:rPr>
              <a:t>SESSION 2.6: WOUNDS &amp; INJURIES: CONTROLLING BLEEDING</a:t>
            </a:r>
            <a:br>
              <a:rPr lang="en-US" b="1" dirty="0"/>
            </a:br>
            <a:br>
              <a:rPr lang="en-US" b="1" dirty="0"/>
            </a:br>
            <a:br>
              <a:rPr lang="en-US" b="1" dirty="0"/>
            </a:br>
            <a:br>
              <a:rPr lang="en-US" b="1" dirty="0"/>
            </a:b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A14C18F-82B5-4DFC-A0F9-7786B6CCEF29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5948" y="1941339"/>
            <a:ext cx="4290255" cy="4083508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791786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2B902C-E952-4F1C-993F-2C3808BD39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 Introduction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BEA22F-85F6-4DC3-A408-386B1489BF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Road accidents cause millions of deaths and disabilities</a:t>
            </a:r>
            <a:endParaRPr lang="en-US" sz="2400" dirty="0"/>
          </a:p>
          <a:p>
            <a:pPr lvl="0"/>
            <a:r>
              <a:rPr lang="en-US" dirty="0"/>
              <a:t>First hour after injury = </a:t>
            </a:r>
            <a:r>
              <a:rPr lang="en-US" b="1" dirty="0"/>
              <a:t>Golden Hour</a:t>
            </a:r>
            <a:endParaRPr lang="en-US" sz="2400" dirty="0"/>
          </a:p>
          <a:p>
            <a:pPr lvl="0"/>
            <a:r>
              <a:rPr lang="en-US" dirty="0"/>
              <a:t>Immediate bleeding control prevents:</a:t>
            </a:r>
            <a:endParaRPr lang="en-US" sz="2400" dirty="0"/>
          </a:p>
          <a:p>
            <a:pPr lvl="1"/>
            <a:r>
              <a:rPr lang="en-US" dirty="0"/>
              <a:t>Shock</a:t>
            </a:r>
            <a:endParaRPr lang="en-US" sz="2000" dirty="0"/>
          </a:p>
          <a:p>
            <a:pPr lvl="1"/>
            <a:r>
              <a:rPr lang="en-US" dirty="0"/>
              <a:t>Organ failure</a:t>
            </a:r>
            <a:endParaRPr lang="en-US" sz="2000" dirty="0"/>
          </a:p>
          <a:p>
            <a:pPr lvl="1"/>
            <a:r>
              <a:rPr lang="en-US" dirty="0"/>
              <a:t>Death</a:t>
            </a:r>
            <a:endParaRPr lang="en-US" sz="2000" dirty="0"/>
          </a:p>
          <a:p>
            <a:pPr lvl="0"/>
            <a:r>
              <a:rPr lang="en-US" dirty="0"/>
              <a:t>PHC workers must recognize bleeding &amp; provide </a:t>
            </a:r>
            <a:r>
              <a:rPr lang="en-US" b="1" dirty="0"/>
              <a:t>rapid first aid</a:t>
            </a:r>
            <a:endParaRPr lang="en-US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17158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BF1DC2-1B9C-4F5F-91EB-CD2B907080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Learning Objectives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2F8421-93F0-49B4-A500-181833409E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Participants will learn to:</a:t>
            </a:r>
          </a:p>
          <a:p>
            <a:pPr marL="0" indent="0">
              <a:buNone/>
            </a:pPr>
            <a:endParaRPr lang="en-US" dirty="0"/>
          </a:p>
          <a:p>
            <a:pPr lvl="1"/>
            <a:r>
              <a:rPr lang="en-US" dirty="0"/>
              <a:t>Recognize injuries by </a:t>
            </a:r>
            <a:r>
              <a:rPr lang="en-US" b="1" dirty="0"/>
              <a:t>mechanism, patterns, vital signs</a:t>
            </a:r>
            <a:endParaRPr lang="en-US" dirty="0"/>
          </a:p>
          <a:p>
            <a:pPr lvl="1"/>
            <a:r>
              <a:rPr lang="en-US" dirty="0"/>
              <a:t>Apply structured trauma evaluation: </a:t>
            </a:r>
            <a:r>
              <a:rPr lang="en-US" b="1" dirty="0"/>
              <a:t>A, B, C, D, E</a:t>
            </a:r>
            <a:endParaRPr lang="en-US" dirty="0"/>
          </a:p>
          <a:p>
            <a:pPr lvl="1"/>
            <a:r>
              <a:rPr lang="en-US" dirty="0"/>
              <a:t>Perform bleeding control procedures</a:t>
            </a:r>
          </a:p>
          <a:p>
            <a:pPr lvl="1"/>
            <a:r>
              <a:rPr lang="en-US" dirty="0"/>
              <a:t>Understand timely </a:t>
            </a:r>
            <a:r>
              <a:rPr lang="en-US" b="1" dirty="0"/>
              <a:t>referral &amp; transfer</a:t>
            </a:r>
            <a:r>
              <a:rPr lang="en-US" dirty="0"/>
              <a:t> for advanced care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78932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4D7EC1-3DE3-411B-BFC4-0F620FD04D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Understanding Bleeding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40BB49-7BCB-40DF-98C0-DAC1A09342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Bleeding can be:</a:t>
            </a:r>
          </a:p>
          <a:p>
            <a:pPr lvl="1"/>
            <a:r>
              <a:rPr lang="en-US" b="1" dirty="0"/>
              <a:t>External</a:t>
            </a:r>
            <a:r>
              <a:rPr lang="en-US" dirty="0"/>
              <a:t> (visible wound)</a:t>
            </a:r>
          </a:p>
          <a:p>
            <a:pPr lvl="1"/>
            <a:r>
              <a:rPr lang="en-US" b="1" dirty="0"/>
              <a:t>Internal</a:t>
            </a:r>
            <a:r>
              <a:rPr lang="en-US" dirty="0"/>
              <a:t> (no visible wound — dangerous)</a:t>
            </a:r>
          </a:p>
          <a:p>
            <a:pPr lvl="1"/>
            <a:endParaRPr lang="en-US" dirty="0"/>
          </a:p>
          <a:p>
            <a:pPr marL="0" indent="0">
              <a:buNone/>
            </a:pPr>
            <a:r>
              <a:rPr lang="en-US" dirty="0"/>
              <a:t>Uncontrolled bleeding leads to:</a:t>
            </a:r>
          </a:p>
          <a:p>
            <a:pPr lvl="1"/>
            <a:r>
              <a:rPr lang="en-US" dirty="0"/>
              <a:t>Weakness → Shock → Death</a:t>
            </a:r>
          </a:p>
          <a:p>
            <a:pPr lvl="1"/>
            <a:r>
              <a:rPr lang="en-US" dirty="0"/>
              <a:t>Adult has </a:t>
            </a:r>
            <a:r>
              <a:rPr lang="en-US" b="1" dirty="0"/>
              <a:t>~5 liters blood</a:t>
            </a:r>
            <a:r>
              <a:rPr lang="en-US" dirty="0"/>
              <a:t>; losing </a:t>
            </a:r>
            <a:r>
              <a:rPr lang="en-US" b="1" dirty="0"/>
              <a:t>1 liter can be fatal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77755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B19378-61BA-413A-B934-953FC3DB44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Causes &amp; Types of Bleeding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74640C-FF1C-4682-9BDA-CEEADC2E40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b="1" dirty="0"/>
              <a:t>Internal Bleeding Causes:</a:t>
            </a:r>
            <a:endParaRPr lang="en-US" dirty="0"/>
          </a:p>
          <a:p>
            <a:pPr lvl="1"/>
            <a:r>
              <a:rPr lang="en-US" dirty="0"/>
              <a:t>Chest / abdomen / pelvic trauma</a:t>
            </a:r>
          </a:p>
          <a:p>
            <a:pPr lvl="1"/>
            <a:r>
              <a:rPr lang="en-US" dirty="0"/>
              <a:t>Multiple rib fractures</a:t>
            </a:r>
          </a:p>
          <a:p>
            <a:pPr lvl="1"/>
            <a:r>
              <a:rPr lang="en-US" dirty="0"/>
              <a:t>Pelvic or femur fractures</a:t>
            </a:r>
          </a:p>
          <a:p>
            <a:pPr lvl="1"/>
            <a:r>
              <a:rPr lang="en-US" dirty="0"/>
              <a:t>Medical conditions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/>
              <a:t>External Bleeding Causes:</a:t>
            </a:r>
            <a:endParaRPr lang="en-US" dirty="0"/>
          </a:p>
          <a:p>
            <a:pPr lvl="1"/>
            <a:r>
              <a:rPr lang="en-US" dirty="0"/>
              <a:t>Cuts, tears, penetrating injuries</a:t>
            </a:r>
          </a:p>
          <a:p>
            <a:pPr lvl="1"/>
            <a:r>
              <a:rPr lang="en-US" dirty="0"/>
              <a:t>Damaged vessels due to trauma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3634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2C1D07-86E7-4D25-8F04-D11FBA17C6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Types of External Bleeding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259F6C-F720-4D17-87C1-5580F41A02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79" y="2015732"/>
            <a:ext cx="9603275" cy="4037749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b="1" dirty="0"/>
              <a:t>Arterial Bleeding (Most Dangerous)</a:t>
            </a:r>
            <a:endParaRPr lang="en-US" dirty="0"/>
          </a:p>
          <a:p>
            <a:pPr lvl="1"/>
            <a:r>
              <a:rPr lang="en-US" dirty="0"/>
              <a:t>Bright red</a:t>
            </a:r>
          </a:p>
          <a:p>
            <a:pPr lvl="1"/>
            <a:r>
              <a:rPr lang="en-US" b="1" dirty="0"/>
              <a:t>Spurts forcefully</a:t>
            </a:r>
            <a:endParaRPr lang="en-US" dirty="0"/>
          </a:p>
          <a:p>
            <a:pPr lvl="1"/>
            <a:r>
              <a:rPr lang="en-US" dirty="0"/>
              <a:t>Life-threatening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/>
              <a:t>Venous Bleeding</a:t>
            </a:r>
            <a:endParaRPr lang="en-US" dirty="0"/>
          </a:p>
          <a:p>
            <a:pPr lvl="1"/>
            <a:r>
              <a:rPr lang="en-US" dirty="0"/>
              <a:t>Dark red</a:t>
            </a:r>
          </a:p>
          <a:p>
            <a:pPr lvl="1"/>
            <a:r>
              <a:rPr lang="en-US" b="1" dirty="0"/>
              <a:t>Flows steadily</a:t>
            </a:r>
            <a:endParaRPr lang="en-US" dirty="0"/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/>
              <a:t>Capillary Bleeding</a:t>
            </a:r>
            <a:endParaRPr lang="en-US" dirty="0"/>
          </a:p>
          <a:p>
            <a:pPr lvl="1"/>
            <a:r>
              <a:rPr lang="en-US" dirty="0"/>
              <a:t>Oozing</a:t>
            </a:r>
          </a:p>
          <a:p>
            <a:pPr lvl="1"/>
            <a:r>
              <a:rPr lang="en-US" dirty="0"/>
              <a:t>Common but less severe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49571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438030-0A71-4CC9-83C5-C82DDAC39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Ways to Control Severe Bleeding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B78782-2212-4AAF-9CFA-6ECA812DBE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Four primary methods:</a:t>
            </a:r>
          </a:p>
          <a:p>
            <a:pPr marL="0" indent="0">
              <a:buNone/>
            </a:pPr>
            <a:endParaRPr lang="en-US" dirty="0"/>
          </a:p>
          <a:p>
            <a:pPr lvl="1"/>
            <a:r>
              <a:rPr lang="en-US" b="1" dirty="0"/>
              <a:t>Direct Pressure</a:t>
            </a:r>
            <a:endParaRPr lang="en-US" dirty="0"/>
          </a:p>
          <a:p>
            <a:pPr lvl="1"/>
            <a:r>
              <a:rPr lang="en-US" b="1" dirty="0"/>
              <a:t>Elevation</a:t>
            </a:r>
            <a:endParaRPr lang="en-US" dirty="0"/>
          </a:p>
          <a:p>
            <a:pPr lvl="1"/>
            <a:r>
              <a:rPr lang="en-US" b="1" dirty="0"/>
              <a:t>Pressure Bandage</a:t>
            </a:r>
            <a:endParaRPr lang="en-US" dirty="0"/>
          </a:p>
          <a:p>
            <a:pPr lvl="1"/>
            <a:r>
              <a:rPr lang="en-US" b="1" dirty="0"/>
              <a:t>Indirect Pressure / Tourniquet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Used based on type &amp; severity of hemorrhage.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3498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9673BB-31CF-4DFD-A9D5-C480E9A310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Techniques Explained (1 &amp; 2)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7A37A5-EB6E-4F21-9B5B-803263D2DB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514350" indent="-514350">
              <a:buAutoNum type="arabicPeriod"/>
            </a:pPr>
            <a:r>
              <a:rPr lang="en-US" b="1" dirty="0"/>
              <a:t>Direct Pressure</a:t>
            </a:r>
          </a:p>
          <a:p>
            <a:pPr marL="514350" indent="-514350">
              <a:buAutoNum type="arabicPeriod"/>
            </a:pPr>
            <a:endParaRPr lang="en-US" dirty="0"/>
          </a:p>
          <a:p>
            <a:pPr lvl="1"/>
            <a:r>
              <a:rPr lang="en-US" dirty="0"/>
              <a:t>Apply firm pressure with clean cloth</a:t>
            </a:r>
          </a:p>
          <a:p>
            <a:pPr lvl="1"/>
            <a:r>
              <a:rPr lang="en-US" dirty="0"/>
              <a:t>Add more dressings </a:t>
            </a:r>
            <a:r>
              <a:rPr lang="en-US" b="1" dirty="0"/>
              <a:t>on top</a:t>
            </a:r>
            <a:r>
              <a:rPr lang="en-US" dirty="0"/>
              <a:t>, do not remove soaked ones</a:t>
            </a:r>
          </a:p>
          <a:p>
            <a:pPr lvl="1"/>
            <a:r>
              <a:rPr lang="en-US" dirty="0"/>
              <a:t>Maintain pressure </a:t>
            </a:r>
            <a:r>
              <a:rPr lang="en-US" b="1" dirty="0"/>
              <a:t>10–30 minutes</a:t>
            </a:r>
            <a:endParaRPr lang="en-US" dirty="0"/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/>
              <a:t>2. Elevation</a:t>
            </a:r>
          </a:p>
          <a:p>
            <a:pPr marL="0" indent="0">
              <a:buNone/>
            </a:pPr>
            <a:endParaRPr lang="en-US" dirty="0"/>
          </a:p>
          <a:p>
            <a:pPr lvl="1"/>
            <a:r>
              <a:rPr lang="en-US" dirty="0"/>
              <a:t>Raise injured limb above heart level</a:t>
            </a:r>
          </a:p>
          <a:p>
            <a:pPr lvl="1"/>
            <a:r>
              <a:rPr lang="en-US" dirty="0"/>
              <a:t>Reduces swelling &amp; bleeding</a:t>
            </a:r>
          </a:p>
          <a:p>
            <a:endParaRPr lang="en-US" dirty="0"/>
          </a:p>
        </p:txBody>
      </p:sp>
      <p:pic>
        <p:nvPicPr>
          <p:cNvPr id="4" name="Image 278" descr="Related image">
            <a:extLst>
              <a:ext uri="{FF2B5EF4-FFF2-40B4-BE49-F238E27FC236}">
                <a16:creationId xmlns:a16="http://schemas.microsoft.com/office/drawing/2014/main" id="{33970B4D-6862-49CB-A0ED-3AAA4FAC1084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61617" y="4001294"/>
            <a:ext cx="1891983" cy="1891506"/>
          </a:xfrm>
          <a:prstGeom prst="rect">
            <a:avLst/>
          </a:prstGeom>
        </p:spPr>
      </p:pic>
      <p:pic>
        <p:nvPicPr>
          <p:cNvPr id="5" name="Image 277" descr="Related image">
            <a:extLst>
              <a:ext uri="{FF2B5EF4-FFF2-40B4-BE49-F238E27FC236}">
                <a16:creationId xmlns:a16="http://schemas.microsoft.com/office/drawing/2014/main" id="{5FEBDF06-16BC-4885-B830-C25582EA2E8D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154477" y="1910953"/>
            <a:ext cx="1869123" cy="1891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0107578"/>
      </p:ext>
    </p:extLst>
  </p:cSld>
  <p:clrMapOvr>
    <a:masterClrMapping/>
  </p:clrMapOvr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17</TotalTime>
  <Words>407</Words>
  <Application>Microsoft Office PowerPoint</Application>
  <PresentationFormat>Widescreen</PresentationFormat>
  <Paragraphs>91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Gill Sans MT</vt:lpstr>
      <vt:lpstr>Gallery</vt:lpstr>
      <vt:lpstr>PowerPoint Presentation</vt:lpstr>
      <vt:lpstr>MODULE TWO FIRST AID MANAGEMENT IN EMERGENCIES AT PRIMARY HEALTHCARE LEVEL  SESSION 2.6: WOUNDS &amp; INJURIES: CONTROLLING BLEEDING    </vt:lpstr>
      <vt:lpstr> Introduction</vt:lpstr>
      <vt:lpstr>Learning Objectives</vt:lpstr>
      <vt:lpstr>Understanding Bleeding</vt:lpstr>
      <vt:lpstr>Causes &amp; Types of Bleeding</vt:lpstr>
      <vt:lpstr>Types of External Bleeding </vt:lpstr>
      <vt:lpstr>Ways to Control Severe Bleeding </vt:lpstr>
      <vt:lpstr>Techniques Explained (1 &amp; 2) </vt:lpstr>
      <vt:lpstr>Techniques Explained (3 &amp; 4)</vt:lpstr>
      <vt:lpstr>Life Threatening Hemorrhage</vt:lpstr>
      <vt:lpstr>PowerPoint Presentation</vt:lpstr>
      <vt:lpstr>Key Takeaways </vt:lpstr>
      <vt:lpstr>Reflection Questions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DELL</dc:creator>
  <cp:lastModifiedBy>DELL</cp:lastModifiedBy>
  <cp:revision>3</cp:revision>
  <dcterms:created xsi:type="dcterms:W3CDTF">2025-11-22T16:28:43Z</dcterms:created>
  <dcterms:modified xsi:type="dcterms:W3CDTF">2025-11-23T10:55:36Z</dcterms:modified>
</cp:coreProperties>
</file>